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7"/>
  </p:notesMasterIdLst>
  <p:handoutMasterIdLst>
    <p:handoutMasterId r:id="rId8"/>
  </p:handoutMasterIdLst>
  <p:sldIdLst>
    <p:sldId id="303" r:id="rId5"/>
    <p:sldId id="795" r:id="rId6"/>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CU-Tianqi Xing-163" initials="CU-Tianqi" lastIdx="2" clrIdx="1">
    <p:extLst>
      <p:ext uri="{19B8F6BF-5375-455C-9EA6-DF929625EA0E}">
        <p15:presenceInfo xmlns:p15="http://schemas.microsoft.com/office/powerpoint/2012/main" userId="CU-Tianqi Xing-163"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FF"/>
    <a:srgbClr val="FF3300"/>
    <a:srgbClr val="FF33CC"/>
    <a:srgbClr val="FF6699"/>
    <a:srgbClr val="FF99FF"/>
    <a:srgbClr val="62A14D"/>
    <a:srgbClr val="000000"/>
    <a:srgbClr val="C6D254"/>
    <a:srgbClr val="B1D254"/>
    <a:srgbClr val="72AF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40" autoAdjust="0"/>
    <p:restoredTop sz="97097" autoAdjust="0"/>
  </p:normalViewPr>
  <p:slideViewPr>
    <p:cSldViewPr snapToGrid="0">
      <p:cViewPr varScale="1">
        <p:scale>
          <a:sx n="80" d="100"/>
          <a:sy n="80" d="100"/>
        </p:scale>
        <p:origin x="728"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78" d="100"/>
          <a:sy n="78" d="100"/>
        </p:scale>
        <p:origin x="4062"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8/27/2024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8/27/2024</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085842" y="294367"/>
            <a:ext cx="194048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S2-2409371</a:t>
            </a: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Text Box 14"/>
          <p:cNvSpPr txBox="1">
            <a:spLocks noChangeArrowheads="1"/>
          </p:cNvSpPr>
          <p:nvPr userDrawn="1"/>
        </p:nvSpPr>
        <p:spPr bwMode="auto">
          <a:xfrm>
            <a:off x="331701"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mj-lt"/>
            </a:endParaRPr>
          </a:p>
          <a:p>
            <a:r>
              <a:rPr lang="de-DE" sz="1400" b="1" kern="1200" dirty="0">
                <a:solidFill>
                  <a:schemeClr val="tx1"/>
                </a:solidFill>
                <a:latin typeface="Arial" panose="020B0604020202020204" pitchFamily="34" charset="0"/>
                <a:ea typeface="+mn-ea"/>
                <a:cs typeface="Arial" panose="020B0604020202020204" pitchFamily="34" charset="0"/>
              </a:rPr>
              <a:t>3GPP TSG SA WG2 Meeting #164</a:t>
            </a:r>
          </a:p>
          <a:p>
            <a:r>
              <a:rPr lang="en-US" altLang="zh-CN" sz="1400" b="1" kern="1200" dirty="0">
                <a:solidFill>
                  <a:schemeClr val="tx1"/>
                </a:solidFill>
                <a:effectLst/>
                <a:latin typeface="Arial" panose="020B0604020202020204" pitchFamily="34" charset="0"/>
                <a:ea typeface="+mn-ea"/>
                <a:cs typeface="Arial" panose="020B0604020202020204" pitchFamily="34" charset="0"/>
              </a:rPr>
              <a:t>Maastricht, Netherlands, 19 August – 23 August, 2024</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8950" y="1577847"/>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WG2#164</a:t>
            </a:r>
            <a:r>
              <a:rPr lang="en-GB" altLang="de-DE" sz="1200" baseline="0" dirty="0">
                <a:solidFill>
                  <a:schemeClr val="bg1"/>
                </a:solidFill>
              </a:rPr>
              <a:t>  </a:t>
            </a:r>
            <a:r>
              <a:rPr lang="en-US" altLang="zh-CN" sz="1200" baseline="0" dirty="0">
                <a:solidFill>
                  <a:schemeClr val="bg1"/>
                </a:solidFill>
              </a:rPr>
              <a:t>Aug</a:t>
            </a:r>
            <a:r>
              <a:rPr lang="en-GB" altLang="de-DE" sz="1200" baseline="0" dirty="0">
                <a:solidFill>
                  <a:schemeClr val="bg1"/>
                </a:solidFill>
              </a:rPr>
              <a:t>. 19-23, 2024</a:t>
            </a:r>
            <a:endParaRPr lang="en-GB" altLang="de-DE" sz="12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2024</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altLang="zh-CN" sz="3600" b="1" kern="0" dirty="0"/>
              <a:t>TEI19_</a:t>
            </a:r>
            <a:r>
              <a:rPr lang="en-US" altLang="de-DE" sz="3600" b="1" kern="0" dirty="0"/>
              <a:t> </a:t>
            </a:r>
            <a:r>
              <a:rPr lang="en-US" altLang="de-DE" sz="3600" b="1" kern="0" dirty="0" err="1"/>
              <a:t>SLUPiR</a:t>
            </a:r>
            <a:r>
              <a:rPr lang="en-US" altLang="zh-CN" sz="3600" b="1" kern="0" dirty="0"/>
              <a:t> WI </a:t>
            </a:r>
            <a:r>
              <a:rPr lang="en-US" altLang="de-DE" sz="3600" b="1" kern="0" dirty="0"/>
              <a:t>Status Report</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388788" y="4006360"/>
            <a:ext cx="6553255" cy="1314450"/>
          </a:xfrm>
        </p:spPr>
        <p:txBody>
          <a:bodyPr/>
          <a:lstStyle/>
          <a:p>
            <a:pPr>
              <a:lnSpc>
                <a:spcPct val="80000"/>
              </a:lnSpc>
            </a:pPr>
            <a:br>
              <a:rPr lang="en-US" altLang="en-US" sz="2000" b="1" dirty="0"/>
            </a:br>
            <a:r>
              <a:rPr lang="en-US" altLang="en-US" sz="2000" b="1" dirty="0"/>
              <a:t>Uri Baniel - Oracle (Rapporteur)</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pPr algn="l"/>
            <a:r>
              <a:rPr lang="en-US" altLang="de-DE" b="1" dirty="0"/>
              <a:t>TEI19_</a:t>
            </a:r>
            <a:r>
              <a:rPr lang="en-US" altLang="de-DE" sz="3200" b="1" kern="0" dirty="0"/>
              <a:t> </a:t>
            </a:r>
            <a:r>
              <a:rPr lang="en-US" altLang="de-DE" sz="3200" b="1" kern="0" dirty="0" err="1"/>
              <a:t>SLUPiR</a:t>
            </a:r>
            <a:r>
              <a:rPr lang="en-US" altLang="de-DE" b="1" dirty="0"/>
              <a:t> WI Status after SA2#164</a:t>
            </a:r>
            <a:endParaRPr lang="en-US" dirty="0"/>
          </a:p>
        </p:txBody>
      </p:sp>
      <p:sp>
        <p:nvSpPr>
          <p:cNvPr id="6" name="Content Placeholder 7"/>
          <p:cNvSpPr>
            <a:spLocks noGrp="1"/>
          </p:cNvSpPr>
          <p:nvPr>
            <p:ph sz="half" idx="4294967295"/>
          </p:nvPr>
        </p:nvSpPr>
        <p:spPr>
          <a:xfrm>
            <a:off x="231689" y="2370382"/>
            <a:ext cx="8810067" cy="3911148"/>
          </a:xfrm>
          <a:prstGeom prst="rect">
            <a:avLst/>
          </a:prstGeom>
        </p:spPr>
        <p:txBody>
          <a:bodyPr>
            <a:noAutofit/>
          </a:bodyPr>
          <a:lstStyle/>
          <a:p>
            <a:pPr marL="457200" lvl="1" indent="-457200">
              <a:spcBef>
                <a:spcPts val="0"/>
              </a:spcBef>
              <a:spcAft>
                <a:spcPts val="0"/>
              </a:spcAft>
              <a:buBlip>
                <a:blip r:embed="rId2"/>
              </a:buBlip>
            </a:pPr>
            <a:r>
              <a:rPr lang="en-US" altLang="ko-KR" sz="1400" b="1" dirty="0">
                <a:solidFill>
                  <a:prstClr val="black"/>
                </a:solidFill>
              </a:rPr>
              <a:t>Progress since SA#104</a:t>
            </a:r>
            <a:endParaRPr lang="de-DE" altLang="ko-KR" sz="1400" dirty="0">
              <a:solidFill>
                <a:prstClr val="black"/>
              </a:solidFill>
            </a:endParaRPr>
          </a:p>
          <a:p>
            <a:pPr lvl="1">
              <a:spcBef>
                <a:spcPts val="0"/>
              </a:spcBef>
              <a:spcAft>
                <a:spcPts val="0"/>
              </a:spcAft>
            </a:pPr>
            <a:r>
              <a:rPr lang="en-US" altLang="de-DE" sz="1200" kern="0" dirty="0"/>
              <a:t>3 CRs were </a:t>
            </a:r>
            <a:r>
              <a:rPr lang="en-US" altLang="zh-CN" sz="1200" kern="0" dirty="0"/>
              <a:t>submitted </a:t>
            </a:r>
            <a:r>
              <a:rPr lang="en-US" altLang="zh-CN" sz="1200" dirty="0"/>
              <a:t>on TS 23.501, TS 23.502, TS 23.503</a:t>
            </a:r>
            <a:endParaRPr lang="en-US" altLang="de-DE" sz="1200" kern="0" dirty="0"/>
          </a:p>
          <a:p>
            <a:pPr lvl="1">
              <a:spcBef>
                <a:spcPts val="0"/>
              </a:spcBef>
              <a:spcAft>
                <a:spcPts val="0"/>
              </a:spcAft>
            </a:pPr>
            <a:r>
              <a:rPr lang="en-US" altLang="de-DE" sz="1200" dirty="0"/>
              <a:t>3 CRs were agreed</a:t>
            </a:r>
          </a:p>
          <a:p>
            <a:pPr lvl="1">
              <a:spcBef>
                <a:spcPts val="0"/>
              </a:spcBef>
              <a:spcAft>
                <a:spcPts val="0"/>
              </a:spcAft>
            </a:pPr>
            <a:endParaRPr lang="en-US" altLang="de-DE" sz="1200" dirty="0"/>
          </a:p>
          <a:p>
            <a:pPr marL="457200" lvl="1" indent="-457200">
              <a:spcBef>
                <a:spcPts val="0"/>
              </a:spcBef>
              <a:spcAft>
                <a:spcPts val="0"/>
              </a:spcAft>
              <a:buBlip>
                <a:blip r:embed="rId2"/>
              </a:buBlip>
            </a:pPr>
            <a:r>
              <a:rPr lang="en-US" altLang="ko-KR" sz="1400" b="1" dirty="0">
                <a:solidFill>
                  <a:prstClr val="black"/>
                </a:solidFill>
              </a:rPr>
              <a:t>RAN impacts and dependencies</a:t>
            </a:r>
            <a:endParaRPr lang="de-DE" altLang="ko-KR" sz="1400" dirty="0">
              <a:solidFill>
                <a:prstClr val="black"/>
              </a:solidFill>
            </a:endParaRPr>
          </a:p>
          <a:p>
            <a:pPr lvl="1">
              <a:spcBef>
                <a:spcPts val="0"/>
              </a:spcBef>
              <a:spcAft>
                <a:spcPts val="0"/>
              </a:spcAft>
            </a:pPr>
            <a:r>
              <a:rPr lang="en-US" altLang="zh-CN" sz="1200" dirty="0">
                <a:solidFill>
                  <a:prstClr val="black"/>
                </a:solidFill>
                <a:sym typeface="+mn-ea"/>
              </a:rPr>
              <a:t>No RAN dependency</a:t>
            </a:r>
          </a:p>
          <a:p>
            <a:pPr lvl="1">
              <a:spcBef>
                <a:spcPts val="0"/>
              </a:spcBef>
              <a:spcAft>
                <a:spcPts val="0"/>
              </a:spcAft>
            </a:pPr>
            <a:endParaRPr lang="en-US" altLang="zh-CN" sz="1200" dirty="0">
              <a:solidFill>
                <a:prstClr val="black"/>
              </a:solidFill>
              <a:sym typeface="+mn-ea"/>
            </a:endParaRPr>
          </a:p>
          <a:p>
            <a:pPr marL="457200" lvl="1" indent="-457200">
              <a:spcBef>
                <a:spcPts val="0"/>
              </a:spcBef>
              <a:spcAft>
                <a:spcPts val="0"/>
              </a:spcAft>
              <a:buBlip>
                <a:blip r:embed="rId2"/>
              </a:buBlip>
            </a:pPr>
            <a:r>
              <a:rPr lang="en-US" altLang="ko-KR" sz="1400" b="1" dirty="0">
                <a:solidFill>
                  <a:prstClr val="black"/>
                </a:solidFill>
              </a:rPr>
              <a:t>SA5 impacts and dependencies</a:t>
            </a:r>
            <a:endParaRPr lang="de-DE" altLang="ko-KR" sz="1400" dirty="0">
              <a:solidFill>
                <a:prstClr val="black"/>
              </a:solidFill>
            </a:endParaRPr>
          </a:p>
          <a:p>
            <a:pPr lvl="1">
              <a:spcBef>
                <a:spcPts val="0"/>
              </a:spcBef>
              <a:spcAft>
                <a:spcPts val="0"/>
              </a:spcAft>
            </a:pPr>
            <a:r>
              <a:rPr lang="en-US" altLang="zh-CN" sz="1200" dirty="0">
                <a:solidFill>
                  <a:prstClr val="black"/>
                </a:solidFill>
                <a:sym typeface="+mn-ea"/>
              </a:rPr>
              <a:t>No dependency, however, we need to keep monitoring 32.255 and 32.256. Specifically, we need to watch CHF selection – both in the non roaming and roaming scenarios. We may need to assist SA5 in ensuring that their CHF selection sections are aligned with the latest SA2 Logic. For example, it seems that ‘CHF address(es) provided by the PCF ‘ is not captured in all of the right places in the above-mentioned SA5 specs.</a:t>
            </a:r>
          </a:p>
          <a:p>
            <a:pPr lvl="1">
              <a:spcBef>
                <a:spcPts val="0"/>
              </a:spcBef>
              <a:spcAft>
                <a:spcPts val="0"/>
              </a:spcAft>
            </a:pPr>
            <a:endParaRPr lang="en-US" altLang="de-DE" sz="1200" dirty="0">
              <a:solidFill>
                <a:prstClr val="black"/>
              </a:solidFill>
              <a:sym typeface="+mn-ea"/>
            </a:endParaRPr>
          </a:p>
          <a:p>
            <a:pPr marL="457200" lvl="1" indent="-457200">
              <a:spcBef>
                <a:spcPts val="0"/>
              </a:spcBef>
              <a:spcAft>
                <a:spcPts val="0"/>
              </a:spcAft>
              <a:buBlip>
                <a:blip r:embed="rId2"/>
              </a:buBlip>
            </a:pPr>
            <a:r>
              <a:rPr lang="en-US" sz="1400" b="1" dirty="0">
                <a:ea typeface="+mn-ea"/>
                <a:cs typeface="+mn-cs"/>
              </a:rPr>
              <a:t>CT3 impacts and dependencies</a:t>
            </a:r>
            <a:endParaRPr lang="de-DE" sz="1400" b="1" dirty="0">
              <a:ea typeface="+mn-ea"/>
              <a:cs typeface="+mn-cs"/>
            </a:endParaRPr>
          </a:p>
          <a:p>
            <a:pPr lvl="1">
              <a:spcBef>
                <a:spcPts val="0"/>
              </a:spcBef>
              <a:spcAft>
                <a:spcPts val="300"/>
              </a:spcAft>
            </a:pPr>
            <a:r>
              <a:rPr lang="en-US" sz="1200" dirty="0"/>
              <a:t>China Telecom with the help of Oracle is following through to derive stage 3 level CRs.</a:t>
            </a:r>
          </a:p>
          <a:p>
            <a:pPr lvl="1">
              <a:spcBef>
                <a:spcPts val="0"/>
              </a:spcBef>
              <a:spcAft>
                <a:spcPts val="300"/>
              </a:spcAft>
            </a:pPr>
            <a:endParaRPr lang="en-US" sz="1200" dirty="0"/>
          </a:p>
          <a:p>
            <a:pPr>
              <a:spcBef>
                <a:spcPts val="0"/>
              </a:spcBef>
              <a:spcAft>
                <a:spcPts val="0"/>
              </a:spcAft>
            </a:pPr>
            <a:r>
              <a:rPr lang="de-DE" altLang="ko-KR" sz="1400" b="1" kern="0" dirty="0"/>
              <a:t>Next steps</a:t>
            </a:r>
          </a:p>
          <a:p>
            <a:pPr lvl="1">
              <a:spcBef>
                <a:spcPts val="0"/>
              </a:spcBef>
              <a:spcAft>
                <a:spcPts val="0"/>
              </a:spcAft>
              <a:defRPr/>
            </a:pPr>
            <a:r>
              <a:rPr lang="en-US" altLang="ko-KR" sz="1200"/>
              <a:t>None</a:t>
            </a:r>
            <a:endParaRPr lang="en-US" sz="1200" dirty="0"/>
          </a:p>
        </p:txBody>
      </p:sp>
      <p:graphicFrame>
        <p:nvGraphicFramePr>
          <p:cNvPr id="3" name="Content Placeholder 8">
            <a:extLst>
              <a:ext uri="{FF2B5EF4-FFF2-40B4-BE49-F238E27FC236}">
                <a16:creationId xmlns:a16="http://schemas.microsoft.com/office/drawing/2014/main" id="{43C9E521-0D75-0E66-3E4C-E45DBD127471}"/>
              </a:ext>
            </a:extLst>
          </p:cNvPr>
          <p:cNvGraphicFramePr>
            <a:graphicFrameLocks/>
          </p:cNvGraphicFramePr>
          <p:nvPr>
            <p:extLst>
              <p:ext uri="{D42A27DB-BD31-4B8C-83A1-F6EECF244321}">
                <p14:modId xmlns:p14="http://schemas.microsoft.com/office/powerpoint/2010/main" val="2334860354"/>
              </p:ext>
            </p:extLst>
          </p:nvPr>
        </p:nvGraphicFramePr>
        <p:xfrm>
          <a:off x="348566" y="1354033"/>
          <a:ext cx="8266044" cy="881176"/>
        </p:xfrm>
        <a:graphic>
          <a:graphicData uri="http://schemas.openxmlformats.org/drawingml/2006/table">
            <a:tbl>
              <a:tblPr firstRow="1" bandRow="1">
                <a:tableStyleId>{8FD4443E-F989-4FC4-A0C8-D5A2AF1F390B}</a:tableStyleId>
              </a:tblPr>
              <a:tblGrid>
                <a:gridCol w="1461381">
                  <a:extLst>
                    <a:ext uri="{9D8B030D-6E8A-4147-A177-3AD203B41FA5}">
                      <a16:colId xmlns:a16="http://schemas.microsoft.com/office/drawing/2014/main" val="20000"/>
                    </a:ext>
                  </a:extLst>
                </a:gridCol>
                <a:gridCol w="3332693">
                  <a:extLst>
                    <a:ext uri="{9D8B030D-6E8A-4147-A177-3AD203B41FA5}">
                      <a16:colId xmlns:a16="http://schemas.microsoft.com/office/drawing/2014/main" val="20001"/>
                    </a:ext>
                  </a:extLst>
                </a:gridCol>
                <a:gridCol w="1134406">
                  <a:extLst>
                    <a:ext uri="{9D8B030D-6E8A-4147-A177-3AD203B41FA5}">
                      <a16:colId xmlns:a16="http://schemas.microsoft.com/office/drawing/2014/main" val="20002"/>
                    </a:ext>
                  </a:extLst>
                </a:gridCol>
                <a:gridCol w="1203158">
                  <a:extLst>
                    <a:ext uri="{9D8B030D-6E8A-4147-A177-3AD203B41FA5}">
                      <a16:colId xmlns:a16="http://schemas.microsoft.com/office/drawing/2014/main" val="20003"/>
                    </a:ext>
                  </a:extLst>
                </a:gridCol>
                <a:gridCol w="1134406">
                  <a:extLst>
                    <a:ext uri="{9D8B030D-6E8A-4147-A177-3AD203B41FA5}">
                      <a16:colId xmlns:a16="http://schemas.microsoft.com/office/drawing/2014/main" val="20004"/>
                    </a:ext>
                  </a:extLst>
                </a:gridCol>
              </a:tblGrid>
              <a:tr h="2940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50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TEI19_SLUPiR</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dirty="0">
                          <a:solidFill>
                            <a:schemeClr val="lt1"/>
                          </a:solidFill>
                          <a:latin typeface="+mn-lt"/>
                          <a:ea typeface="+mn-ea"/>
                          <a:cs typeface="+mn-cs"/>
                        </a:rPr>
                        <a:t>Spending Limits for UE Policies in Roaming scenario</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lt1"/>
                          </a:solidFill>
                          <a:latin typeface="+mn-lt"/>
                          <a:ea typeface="+mn-ea"/>
                          <a:cs typeface="+mn-cs"/>
                        </a:rPr>
                        <a: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dirty="0"/>
                        <a:t>Dec</a:t>
                      </a:r>
                      <a:r>
                        <a:rPr lang="en-GB" sz="1200" b="1" dirty="0"/>
                        <a:t> 2024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altLang="zh-CN" sz="1200" b="1" kern="1200" dirty="0">
                          <a:solidFill>
                            <a:schemeClr val="lt1"/>
                          </a:solidFill>
                          <a:latin typeface="+mn-lt"/>
                          <a:ea typeface="+mn-ea"/>
                          <a:cs typeface="+mn-cs"/>
                        </a:rPr>
                        <a:t>SP-240486</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87321685"/>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2.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82E10A3-DB35-414F-83C1-BF5FB8647349}">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cc30912-d230-4cc2-b11f-bb5ca2a6b6f5"/>
    <ds:schemaRef ds:uri="09cef1fd-e61b-4dbf-b745-21988b13f978"/>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2943</TotalTime>
  <Words>190</Words>
  <Application>Microsoft Office PowerPoint</Application>
  <PresentationFormat>On-screen Show (4:3)</PresentationFormat>
  <Paragraphs>29</Paragraphs>
  <Slides>2</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Times New Roman</vt:lpstr>
      <vt:lpstr>Office Theme</vt:lpstr>
      <vt:lpstr>TEI19_ SLUPiR WI Status Report</vt:lpstr>
      <vt:lpstr>TEI19_ SLUPiR WI Status after SA2#164</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Oracle85</cp:lastModifiedBy>
  <cp:revision>2024</cp:revision>
  <dcterms:created xsi:type="dcterms:W3CDTF">2008-08-30T09:32:10Z</dcterms:created>
  <dcterms:modified xsi:type="dcterms:W3CDTF">2024-08-27T11:16:04Z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MSIP_Label_cf20372f-9ab3-4551-9149-9f9b12e2c27e_Enabled">
    <vt:lpwstr>true</vt:lpwstr>
  </property>
  <property fmtid="{D5CDD505-2E9C-101B-9397-08002B2CF9AE}" pid="14" name="MSIP_Label_cf20372f-9ab3-4551-9149-9f9b12e2c27e_SetDate">
    <vt:lpwstr>2023-09-04T08:35:13Z</vt:lpwstr>
  </property>
  <property fmtid="{D5CDD505-2E9C-101B-9397-08002B2CF9AE}" pid="15" name="MSIP_Label_cf20372f-9ab3-4551-9149-9f9b12e2c27e_Method">
    <vt:lpwstr>Privileged</vt:lpwstr>
  </property>
  <property fmtid="{D5CDD505-2E9C-101B-9397-08002B2CF9AE}" pid="16" name="MSIP_Label_cf20372f-9ab3-4551-9149-9f9b12e2c27e_Name">
    <vt:lpwstr>DIS OPEN</vt:lpwstr>
  </property>
  <property fmtid="{D5CDD505-2E9C-101B-9397-08002B2CF9AE}" pid="17" name="MSIP_Label_cf20372f-9ab3-4551-9149-9f9b12e2c27e_SiteId">
    <vt:lpwstr>6e603289-5e46-4e26-ac7c-03a85420a9a5</vt:lpwstr>
  </property>
  <property fmtid="{D5CDD505-2E9C-101B-9397-08002B2CF9AE}" pid="18" name="MSIP_Label_cf20372f-9ab3-4551-9149-9f9b12e2c27e_ActionId">
    <vt:lpwstr>6ff34d0e-ee55-4bcf-b7be-adf1b7050f61</vt:lpwstr>
  </property>
  <property fmtid="{D5CDD505-2E9C-101B-9397-08002B2CF9AE}" pid="19" name="MSIP_Label_cf20372f-9ab3-4551-9149-9f9b12e2c27e_ContentBits">
    <vt:lpwstr>0</vt:lpwstr>
  </property>
</Properties>
</file>